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1" r:id="rId2"/>
    <p:sldId id="285" r:id="rId3"/>
    <p:sldId id="301" r:id="rId4"/>
    <p:sldId id="298" r:id="rId5"/>
    <p:sldId id="315" r:id="rId6"/>
    <p:sldId id="314" r:id="rId7"/>
    <p:sldId id="319" r:id="rId8"/>
    <p:sldId id="310" r:id="rId9"/>
    <p:sldId id="292" r:id="rId10"/>
    <p:sldId id="293" r:id="rId11"/>
    <p:sldId id="307" r:id="rId12"/>
    <p:sldId id="317" r:id="rId13"/>
    <p:sldId id="306" r:id="rId14"/>
    <p:sldId id="318" r:id="rId15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6" autoAdjust="0"/>
    <p:restoredTop sz="94660"/>
  </p:normalViewPr>
  <p:slideViewPr>
    <p:cSldViewPr>
      <p:cViewPr varScale="1">
        <p:scale>
          <a:sx n="131" d="100"/>
          <a:sy n="13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1F789-3CBE-4A21-A580-177E2192B0AB}" type="datetimeFigureOut">
              <a:rPr lang="nb-NO" smtClean="0"/>
              <a:pPr/>
              <a:t>22.05.2010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1254E-638E-4F80-AA8D-2D3B09084EE7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5A3BC-0088-4A81-BFA8-57618F8950E3}" type="datetimeFigureOut">
              <a:rPr lang="nb-NO" smtClean="0"/>
              <a:pPr/>
              <a:t>22.05.2010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6B880-7B9A-4219-A643-A223518FE12B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6B880-7B9A-4219-A643-A223518FE12B}" type="slidenum">
              <a:rPr lang="nb-NO" smtClean="0"/>
              <a:pPr/>
              <a:t>4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F65C-FA1C-4CE0-BE07-3A45558310E9}" type="datetimeFigureOut">
              <a:rPr lang="nb-NO" smtClean="0"/>
              <a:pPr/>
              <a:t>22.05.2010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E3D-69E4-4D56-AD4C-1851C3DA333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F65C-FA1C-4CE0-BE07-3A45558310E9}" type="datetimeFigureOut">
              <a:rPr lang="nb-NO" smtClean="0"/>
              <a:pPr/>
              <a:t>22.05.2010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E3D-69E4-4D56-AD4C-1851C3DA333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F65C-FA1C-4CE0-BE07-3A45558310E9}" type="datetimeFigureOut">
              <a:rPr lang="nb-NO" smtClean="0"/>
              <a:pPr/>
              <a:t>22.05.2010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E3D-69E4-4D56-AD4C-1851C3DA333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F65C-FA1C-4CE0-BE07-3A45558310E9}" type="datetimeFigureOut">
              <a:rPr lang="nb-NO" smtClean="0"/>
              <a:pPr/>
              <a:t>22.05.2010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E3D-69E4-4D56-AD4C-1851C3DA333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F65C-FA1C-4CE0-BE07-3A45558310E9}" type="datetimeFigureOut">
              <a:rPr lang="nb-NO" smtClean="0"/>
              <a:pPr/>
              <a:t>22.05.2010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E3D-69E4-4D56-AD4C-1851C3DA333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F65C-FA1C-4CE0-BE07-3A45558310E9}" type="datetimeFigureOut">
              <a:rPr lang="nb-NO" smtClean="0"/>
              <a:pPr/>
              <a:t>22.05.2010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E3D-69E4-4D56-AD4C-1851C3DA333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F65C-FA1C-4CE0-BE07-3A45558310E9}" type="datetimeFigureOut">
              <a:rPr lang="nb-NO" smtClean="0"/>
              <a:pPr/>
              <a:t>22.05.2010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E3D-69E4-4D56-AD4C-1851C3DA333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F65C-FA1C-4CE0-BE07-3A45558310E9}" type="datetimeFigureOut">
              <a:rPr lang="nb-NO" smtClean="0"/>
              <a:pPr/>
              <a:t>22.05.2010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E3D-69E4-4D56-AD4C-1851C3DA333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F65C-FA1C-4CE0-BE07-3A45558310E9}" type="datetimeFigureOut">
              <a:rPr lang="nb-NO" smtClean="0"/>
              <a:pPr/>
              <a:t>22.05.2010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E3D-69E4-4D56-AD4C-1851C3DA333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F65C-FA1C-4CE0-BE07-3A45558310E9}" type="datetimeFigureOut">
              <a:rPr lang="nb-NO" smtClean="0"/>
              <a:pPr/>
              <a:t>22.05.2010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E3D-69E4-4D56-AD4C-1851C3DA333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F65C-FA1C-4CE0-BE07-3A45558310E9}" type="datetimeFigureOut">
              <a:rPr lang="nb-NO" smtClean="0"/>
              <a:pPr/>
              <a:t>22.05.2010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E3D-69E4-4D56-AD4C-1851C3DA333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EF65C-FA1C-4CE0-BE07-3A45558310E9}" type="datetimeFigureOut">
              <a:rPr lang="nb-NO" smtClean="0"/>
              <a:pPr/>
              <a:t>22.05.2010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80E3D-69E4-4D56-AD4C-1851C3DA3332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ore\Desktop\New%20Orleans\Short\Carissima%20ARSC%202004.wav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ore\Desktop\New%20Orleans\Short\Carissima%20ARSC%201914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ore\Desktop\New%20Orleans\Short\Carissima%20ARSC%201929.wa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1000108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>
                <a:solidFill>
                  <a:srgbClr val="FFC000"/>
                </a:solidFill>
              </a:rPr>
              <a:t>The </a:t>
            </a:r>
            <a:r>
              <a:rPr lang="nb-NO" sz="2400" dirty="0" err="1" smtClean="0">
                <a:solidFill>
                  <a:srgbClr val="FFC000"/>
                </a:solidFill>
              </a:rPr>
              <a:t>Disappearing</a:t>
            </a:r>
            <a:r>
              <a:rPr lang="nb-NO" sz="2400" dirty="0" smtClean="0">
                <a:solidFill>
                  <a:srgbClr val="FFC000"/>
                </a:solidFill>
              </a:rPr>
              <a:t> </a:t>
            </a:r>
            <a:r>
              <a:rPr lang="nb-NO" sz="2400" dirty="0" err="1" smtClean="0">
                <a:solidFill>
                  <a:srgbClr val="FFC000"/>
                </a:solidFill>
              </a:rPr>
              <a:t>Session</a:t>
            </a:r>
            <a:endParaRPr lang="nb-NO" sz="2400" dirty="0" smtClean="0">
              <a:solidFill>
                <a:srgbClr val="FFC000"/>
              </a:solidFill>
            </a:endParaRPr>
          </a:p>
          <a:p>
            <a:pPr algn="ctr"/>
            <a:r>
              <a:rPr lang="nb-NO" sz="1600" dirty="0" smtClean="0">
                <a:solidFill>
                  <a:srgbClr val="FFC000"/>
                </a:solidFill>
              </a:rPr>
              <a:t>or</a:t>
            </a:r>
          </a:p>
          <a:p>
            <a:pPr algn="ctr"/>
            <a:r>
              <a:rPr lang="nb-NO" sz="2400" dirty="0" smtClean="0">
                <a:solidFill>
                  <a:srgbClr val="FFC000"/>
                </a:solidFill>
              </a:rPr>
              <a:t>The Paradox </a:t>
            </a:r>
            <a:r>
              <a:rPr lang="nb-NO" sz="2400" dirty="0" err="1" smtClean="0">
                <a:solidFill>
                  <a:srgbClr val="FFC000"/>
                </a:solidFill>
              </a:rPr>
              <a:t>of</a:t>
            </a:r>
            <a:r>
              <a:rPr lang="nb-NO" sz="2400" dirty="0" smtClean="0">
                <a:solidFill>
                  <a:srgbClr val="FFC000"/>
                </a:solidFill>
              </a:rPr>
              <a:t> </a:t>
            </a:r>
            <a:r>
              <a:rPr lang="nb-NO" sz="2400" dirty="0" err="1" smtClean="0">
                <a:solidFill>
                  <a:srgbClr val="FFC000"/>
                </a:solidFill>
              </a:rPr>
              <a:t>High</a:t>
            </a:r>
            <a:r>
              <a:rPr lang="nb-NO" sz="2400" dirty="0" smtClean="0">
                <a:solidFill>
                  <a:srgbClr val="FFC000"/>
                </a:solidFill>
              </a:rPr>
              <a:t> </a:t>
            </a:r>
            <a:r>
              <a:rPr lang="nb-NO" sz="2400" dirty="0" err="1" smtClean="0">
                <a:solidFill>
                  <a:srgbClr val="FFC000"/>
                </a:solidFill>
              </a:rPr>
              <a:t>Fidelity</a:t>
            </a:r>
            <a:endParaRPr lang="nb-NO" sz="24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5456653"/>
            <a:ext cx="7143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 smtClean="0">
                <a:solidFill>
                  <a:srgbClr val="FFC000"/>
                </a:solidFill>
              </a:rPr>
              <a:t>Associate</a:t>
            </a:r>
            <a:r>
              <a:rPr lang="nb-NO" dirty="0" smtClean="0">
                <a:solidFill>
                  <a:srgbClr val="FFC000"/>
                </a:solidFill>
              </a:rPr>
              <a:t> professor Tore Simonsen</a:t>
            </a:r>
          </a:p>
          <a:p>
            <a:pPr algn="ctr"/>
            <a:r>
              <a:rPr lang="nb-NO" sz="1600" dirty="0" err="1" smtClean="0">
                <a:solidFill>
                  <a:srgbClr val="FFC000"/>
                </a:solidFill>
              </a:rPr>
              <a:t>Norwegian</a:t>
            </a:r>
            <a:r>
              <a:rPr lang="nb-NO" sz="1600" dirty="0" smtClean="0">
                <a:solidFill>
                  <a:srgbClr val="FFC000"/>
                </a:solidFill>
              </a:rPr>
              <a:t> </a:t>
            </a:r>
            <a:r>
              <a:rPr lang="nb-NO" sz="1600" dirty="0" err="1" smtClean="0">
                <a:solidFill>
                  <a:srgbClr val="FFC000"/>
                </a:solidFill>
              </a:rPr>
              <a:t>Academy</a:t>
            </a:r>
            <a:r>
              <a:rPr lang="nb-NO" sz="1600" dirty="0" smtClean="0">
                <a:solidFill>
                  <a:srgbClr val="FFC000"/>
                </a:solidFill>
              </a:rPr>
              <a:t> </a:t>
            </a:r>
            <a:r>
              <a:rPr lang="nb-NO" sz="1600" dirty="0" err="1" smtClean="0">
                <a:solidFill>
                  <a:srgbClr val="FFC000"/>
                </a:solidFill>
              </a:rPr>
              <a:t>of</a:t>
            </a:r>
            <a:r>
              <a:rPr lang="nb-NO" sz="1600" dirty="0" smtClean="0">
                <a:solidFill>
                  <a:srgbClr val="FFC000"/>
                </a:solidFill>
              </a:rPr>
              <a:t> </a:t>
            </a:r>
            <a:r>
              <a:rPr lang="nb-NO" sz="1600" dirty="0" err="1" smtClean="0">
                <a:solidFill>
                  <a:srgbClr val="FFC000"/>
                </a:solidFill>
              </a:rPr>
              <a:t>Music</a:t>
            </a:r>
            <a:r>
              <a:rPr lang="nb-NO" sz="1600" dirty="0" smtClean="0">
                <a:solidFill>
                  <a:srgbClr val="FFC000"/>
                </a:solidFill>
              </a:rPr>
              <a:t>, Oslo</a:t>
            </a:r>
            <a:endParaRPr lang="nb-NO" sz="1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past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593" y="0"/>
            <a:ext cx="8648813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500042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 </a:t>
            </a:r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picture</a:t>
            </a:r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of</a:t>
            </a:r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a </a:t>
            </a:r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session</a:t>
            </a:r>
            <a:endParaRPr lang="nb-NO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 </a:t>
            </a:r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representation</a:t>
            </a:r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of</a:t>
            </a:r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the</a:t>
            </a:r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score</a:t>
            </a:r>
          </a:p>
          <a:p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 studio </a:t>
            </a:r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construction</a:t>
            </a:r>
            <a:endParaRPr lang="nb-NO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500042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endParaRPr lang="nb-NO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 studio </a:t>
            </a:r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construction</a:t>
            </a:r>
            <a:endParaRPr lang="nb-NO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2786058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Electronic  </a:t>
            </a:r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music</a:t>
            </a:r>
            <a:endParaRPr lang="nb-NO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Theodore </a:t>
            </a:r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Grazyck</a:t>
            </a:r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 Rock </a:t>
            </a:r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Music</a:t>
            </a:r>
            <a:endParaRPr lang="nb-NO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Lee Brown: </a:t>
            </a:r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Work</a:t>
            </a:r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of</a:t>
            </a:r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Phonography</a:t>
            </a:r>
            <a:endParaRPr lang="nb-NO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issima New 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2571744"/>
            <a:ext cx="6670551" cy="94779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428728" y="2214554"/>
            <a:ext cx="259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From 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the</a:t>
            </a: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Naxos</a:t>
            </a: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booklet</a:t>
            </a: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86380" y="5857892"/>
            <a:ext cx="2603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Edward </a:t>
            </a:r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Elgar</a:t>
            </a:r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 </a:t>
            </a:r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Carissima</a:t>
            </a:r>
            <a:endParaRPr lang="nb-NO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Recorded</a:t>
            </a:r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2004</a:t>
            </a:r>
            <a:endParaRPr lang="nb-NO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7" name="Carissima ARSC 200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062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9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7290" y="1785926"/>
            <a:ext cx="58579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The </a:t>
            </a:r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consequenses</a:t>
            </a:r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of</a:t>
            </a:r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taking WP </a:t>
            </a:r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seriously</a:t>
            </a:r>
            <a:endParaRPr lang="nb-NO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endParaRPr lang="nb-NO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nb-NO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WPs</a:t>
            </a:r>
            <a:r>
              <a:rPr lang="nb-NO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are</a:t>
            </a:r>
            <a:r>
              <a:rPr lang="nb-NO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something</a:t>
            </a:r>
            <a:r>
              <a:rPr lang="nb-NO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else</a:t>
            </a:r>
            <a:r>
              <a:rPr lang="nb-NO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than</a:t>
            </a:r>
            <a:r>
              <a:rPr lang="nb-NO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live </a:t>
            </a:r>
            <a:r>
              <a:rPr lang="nb-NO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music</a:t>
            </a:r>
            <a:endParaRPr lang="nb-NO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nb-NO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WP’s</a:t>
            </a:r>
            <a:r>
              <a:rPr lang="nb-NO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origins</a:t>
            </a:r>
            <a:r>
              <a:rPr lang="nb-NO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are</a:t>
            </a:r>
            <a:r>
              <a:rPr lang="nb-NO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in </a:t>
            </a:r>
            <a:r>
              <a:rPr lang="nb-NO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principle</a:t>
            </a:r>
            <a:r>
              <a:rPr lang="nb-NO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not </a:t>
            </a:r>
            <a:r>
              <a:rPr lang="nb-NO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accessible</a:t>
            </a:r>
            <a:r>
              <a:rPr lang="nb-NO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to </a:t>
            </a:r>
            <a:r>
              <a:rPr lang="nb-NO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us</a:t>
            </a:r>
            <a:endParaRPr lang="nb-NO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nb-NO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WPs</a:t>
            </a:r>
            <a:r>
              <a:rPr lang="nb-NO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have </a:t>
            </a:r>
            <a:r>
              <a:rPr lang="nb-NO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no</a:t>
            </a:r>
            <a:r>
              <a:rPr lang="nb-NO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history</a:t>
            </a:r>
            <a:r>
              <a:rPr lang="nb-NO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when</a:t>
            </a:r>
            <a:r>
              <a:rPr lang="nb-NO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listening</a:t>
            </a:r>
            <a:endParaRPr lang="nb-NO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nb-NO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All </a:t>
            </a:r>
            <a:r>
              <a:rPr lang="nb-NO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phonograms</a:t>
            </a:r>
            <a:r>
              <a:rPr lang="nb-NO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are</a:t>
            </a:r>
            <a:r>
              <a:rPr lang="nb-NO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WPs</a:t>
            </a:r>
            <a:endParaRPr lang="nb-NO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endParaRPr lang="nb-NO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arissima ARSC 191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628" y="6072206"/>
            <a:ext cx="304800" cy="304800"/>
          </a:xfrm>
          <a:prstGeom prst="rect">
            <a:avLst/>
          </a:prstGeom>
        </p:spPr>
      </p:pic>
      <p:pic>
        <p:nvPicPr>
          <p:cNvPr id="1026" name="Picture 2" descr="http://www.charm.rhul.ac.uk/history/images/pubimg/full/Beardsley.Elgar_acoustic_sess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0"/>
            <a:ext cx="8647074" cy="685802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285728"/>
            <a:ext cx="4000528" cy="6143668"/>
          </a:xfrm>
          <a:prstGeom prst="cloudCallout">
            <a:avLst>
              <a:gd name="adj1" fmla="val 75239"/>
              <a:gd name="adj2" fmla="val -32653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dir="2700000" sx="101000" sy="101000" algn="tl" rotWithShape="0">
              <a:schemeClr val="tx1">
                <a:alpha val="40000"/>
              </a:scheme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1472" y="500042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 </a:t>
            </a:r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picture</a:t>
            </a:r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of</a:t>
            </a:r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a </a:t>
            </a:r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session</a:t>
            </a:r>
            <a:endParaRPr lang="nb-NO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 </a:t>
            </a:r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representation</a:t>
            </a:r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of</a:t>
            </a:r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the</a:t>
            </a:r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score</a:t>
            </a:r>
            <a:endParaRPr lang="nb-NO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5857892"/>
            <a:ext cx="2603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Edward </a:t>
            </a:r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Elgar</a:t>
            </a:r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 </a:t>
            </a:r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Carissima</a:t>
            </a:r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</a:p>
          <a:p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Recorded</a:t>
            </a:r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1914</a:t>
            </a:r>
            <a:endParaRPr lang="nb-NO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issima gram.jpg"/>
          <p:cNvPicPr>
            <a:picLocks noChangeAspect="1"/>
          </p:cNvPicPr>
          <p:nvPr/>
        </p:nvPicPr>
        <p:blipFill>
          <a:blip r:embed="rId2" cstate="print"/>
          <a:srcRect l="13208" r="9434" b="29167"/>
          <a:stretch>
            <a:fillRect/>
          </a:stretch>
        </p:blipFill>
        <p:spPr>
          <a:xfrm>
            <a:off x="5500694" y="357166"/>
            <a:ext cx="2928958" cy="614268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57158" y="2071678"/>
            <a:ext cx="45760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b-NO" b="1" dirty="0" smtClean="0">
                <a:solidFill>
                  <a:srgbClr val="FFC000"/>
                </a:solidFill>
                <a:latin typeface="Candara" pitchFamily="34" charset="0"/>
              </a:rPr>
              <a:t>Francis F. </a:t>
            </a:r>
            <a:r>
              <a:rPr lang="nb-NO" b="1" dirty="0" err="1" smtClean="0">
                <a:solidFill>
                  <a:srgbClr val="FFC000"/>
                </a:solidFill>
                <a:latin typeface="Candara" pitchFamily="34" charset="0"/>
              </a:rPr>
              <a:t>Clough</a:t>
            </a:r>
            <a:r>
              <a:rPr lang="nb-NO" b="1" dirty="0" smtClean="0">
                <a:solidFill>
                  <a:srgbClr val="FFC000"/>
                </a:solidFill>
                <a:latin typeface="Candara" pitchFamily="34" charset="0"/>
              </a:rPr>
              <a:t> &amp; G. J. </a:t>
            </a:r>
            <a:r>
              <a:rPr lang="nb-NO" b="1" dirty="0" err="1" smtClean="0">
                <a:solidFill>
                  <a:srgbClr val="FFC000"/>
                </a:solidFill>
                <a:latin typeface="Candara" pitchFamily="34" charset="0"/>
              </a:rPr>
              <a:t>Cuming</a:t>
            </a:r>
            <a:r>
              <a:rPr lang="nb-NO" b="1" dirty="0" smtClean="0">
                <a:solidFill>
                  <a:srgbClr val="FFC000"/>
                </a:solidFill>
                <a:latin typeface="Candara" pitchFamily="34" charset="0"/>
              </a:rPr>
              <a:t>: </a:t>
            </a:r>
            <a:br>
              <a:rPr lang="nb-NO" b="1" dirty="0" smtClean="0">
                <a:solidFill>
                  <a:srgbClr val="FFC000"/>
                </a:solidFill>
                <a:latin typeface="Candara" pitchFamily="34" charset="0"/>
              </a:rPr>
            </a:b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The 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world's</a:t>
            </a: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encyclopaedia</a:t>
            </a: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of</a:t>
            </a: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recorded</a:t>
            </a: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music</a:t>
            </a:r>
            <a:endParaRPr lang="nb-NO" dirty="0" smtClean="0">
              <a:solidFill>
                <a:srgbClr val="FFC0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4348" y="1214422"/>
            <a:ext cx="7858180" cy="2428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5" descr="Carissi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388191"/>
            <a:ext cx="7486559" cy="1051243"/>
          </a:xfrm>
          <a:prstGeom prst="rect">
            <a:avLst/>
          </a:prstGeom>
        </p:spPr>
      </p:pic>
      <p:pic>
        <p:nvPicPr>
          <p:cNvPr id="7" name="Picture 6" descr="Carissima footnote.PNG"/>
          <p:cNvPicPr>
            <a:picLocks noChangeAspect="1"/>
          </p:cNvPicPr>
          <p:nvPr/>
        </p:nvPicPr>
        <p:blipFill>
          <a:blip r:embed="rId4" cstate="print"/>
          <a:srcRect l="2695"/>
          <a:stretch>
            <a:fillRect/>
          </a:stretch>
        </p:blipFill>
        <p:spPr>
          <a:xfrm>
            <a:off x="928662" y="2500306"/>
            <a:ext cx="6524544" cy="9375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5786" y="3786190"/>
            <a:ext cx="3776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FFC000"/>
                </a:solidFill>
                <a:latin typeface="Candara" pitchFamily="34" charset="0"/>
              </a:rPr>
              <a:t>Claude </a:t>
            </a:r>
            <a:r>
              <a:rPr lang="nb-NO" b="1" dirty="0" err="1" smtClean="0">
                <a:solidFill>
                  <a:srgbClr val="FFC000"/>
                </a:solidFill>
                <a:latin typeface="Candara" pitchFamily="34" charset="0"/>
              </a:rPr>
              <a:t>Graveley</a:t>
            </a:r>
            <a:r>
              <a:rPr lang="nb-NO" b="1" dirty="0" smtClean="0">
                <a:solidFill>
                  <a:srgbClr val="FFC000"/>
                </a:solidFill>
                <a:latin typeface="Candara" pitchFamily="34" charset="0"/>
              </a:rPr>
              <a:t> Arnold</a:t>
            </a: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:</a:t>
            </a:r>
            <a:br>
              <a:rPr lang="nb-NO" dirty="0" smtClean="0">
                <a:solidFill>
                  <a:srgbClr val="FFC000"/>
                </a:solidFill>
                <a:latin typeface="Candara" pitchFamily="34" charset="0"/>
              </a:rPr>
            </a:b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The 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Orchestra</a:t>
            </a: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on</a:t>
            </a: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Record</a:t>
            </a: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 1896 – 1926</a:t>
            </a:r>
            <a:endParaRPr lang="nb-NO" dirty="0">
              <a:solidFill>
                <a:srgbClr val="FFC0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86380" y="5857892"/>
            <a:ext cx="2603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Edward </a:t>
            </a:r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Elgar</a:t>
            </a:r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 </a:t>
            </a:r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Carissima</a:t>
            </a:r>
            <a:endParaRPr lang="nb-NO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nb-NO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Recorded</a:t>
            </a:r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1929</a:t>
            </a:r>
            <a:endParaRPr lang="nb-NO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3" name="Carissima ARSC 192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92919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5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undonsound.com/sos/oct04/images/rocket4console.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5007" y="1714488"/>
            <a:ext cx="5170822" cy="4195753"/>
          </a:xfrm>
          <a:prstGeom prst="rect">
            <a:avLst/>
          </a:prstGeom>
          <a:noFill/>
        </p:spPr>
      </p:pic>
      <p:pic>
        <p:nvPicPr>
          <p:cNvPr id="5" name="Picture 4" descr="block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686" t="8333" r="6399" b="12500"/>
          <a:stretch>
            <a:fillRect/>
          </a:stretch>
        </p:blipFill>
        <p:spPr>
          <a:xfrm>
            <a:off x="500034" y="2878103"/>
            <a:ext cx="3071834" cy="112240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00034" y="4429132"/>
            <a:ext cx="3643338" cy="1428760"/>
            <a:chOff x="1857356" y="4286256"/>
            <a:chExt cx="3929090" cy="1643074"/>
          </a:xfrm>
        </p:grpSpPr>
        <p:sp>
          <p:nvSpPr>
            <p:cNvPr id="6" name="Right Arrow 5"/>
            <p:cNvSpPr/>
            <p:nvPr/>
          </p:nvSpPr>
          <p:spPr>
            <a:xfrm>
              <a:off x="1857356" y="4286256"/>
              <a:ext cx="3929090" cy="214314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1857356" y="4490365"/>
              <a:ext cx="3929090" cy="214314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857356" y="4694474"/>
              <a:ext cx="3929090" cy="214314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857356" y="4898583"/>
              <a:ext cx="3929090" cy="214314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857356" y="5102692"/>
              <a:ext cx="3929090" cy="214314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857356" y="5306801"/>
              <a:ext cx="3929090" cy="214314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857356" y="5510910"/>
              <a:ext cx="3929090" cy="214314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1857356" y="5715016"/>
              <a:ext cx="3929090" cy="214314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00232" y="1071546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b-NO" b="1" dirty="0" err="1" smtClean="0">
                <a:solidFill>
                  <a:srgbClr val="FFC000"/>
                </a:solidFill>
                <a:latin typeface="Candara" pitchFamily="34" charset="0"/>
              </a:rPr>
              <a:t>Manipulation</a:t>
            </a:r>
            <a:r>
              <a:rPr lang="nb-NO" b="1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nb-NO" b="1" dirty="0" err="1" smtClean="0">
                <a:solidFill>
                  <a:srgbClr val="FFC000"/>
                </a:solidFill>
                <a:latin typeface="Candara" pitchFamily="34" charset="0"/>
              </a:rPr>
              <a:t>of</a:t>
            </a:r>
            <a:r>
              <a:rPr lang="nb-NO" b="1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nb-NO" b="1" dirty="0" err="1" smtClean="0">
                <a:solidFill>
                  <a:srgbClr val="FFC000"/>
                </a:solidFill>
                <a:latin typeface="Candara" pitchFamily="34" charset="0"/>
              </a:rPr>
              <a:t>balance</a:t>
            </a:r>
            <a:r>
              <a:rPr lang="nb-NO" b="1" dirty="0" smtClean="0">
                <a:solidFill>
                  <a:srgbClr val="FFC000"/>
                </a:solidFill>
                <a:latin typeface="Candara" pitchFamily="34" charset="0"/>
              </a:rPr>
              <a:t>		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Electrical</a:t>
            </a: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recording</a:t>
            </a:r>
            <a:endParaRPr lang="nb-NO" dirty="0" smtClean="0">
              <a:solidFill>
                <a:srgbClr val="FFC000"/>
              </a:solidFill>
              <a:latin typeface="Candar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b-NO" b="1" dirty="0" err="1" smtClean="0">
                <a:solidFill>
                  <a:srgbClr val="FFC000"/>
                </a:solidFill>
                <a:latin typeface="Candara" pitchFamily="34" charset="0"/>
              </a:rPr>
              <a:t>Manipulation</a:t>
            </a:r>
            <a:r>
              <a:rPr lang="nb-NO" b="1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nb-NO" b="1" dirty="0" err="1" smtClean="0">
                <a:solidFill>
                  <a:srgbClr val="FFC000"/>
                </a:solidFill>
                <a:latin typeface="Candara" pitchFamily="34" charset="0"/>
              </a:rPr>
              <a:t>of</a:t>
            </a:r>
            <a:r>
              <a:rPr lang="nb-NO" b="1" dirty="0" smtClean="0">
                <a:solidFill>
                  <a:srgbClr val="FFC000"/>
                </a:solidFill>
                <a:latin typeface="Candara" pitchFamily="34" charset="0"/>
              </a:rPr>
              <a:t> time		</a:t>
            </a: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Tape 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recording</a:t>
            </a:r>
            <a:endParaRPr lang="nb-NO" dirty="0" smtClean="0">
              <a:solidFill>
                <a:srgbClr val="FFC000"/>
              </a:solidFill>
              <a:latin typeface="Candar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b-NO" b="1" dirty="0" err="1" smtClean="0">
                <a:solidFill>
                  <a:srgbClr val="FFC000"/>
                </a:solidFill>
                <a:latin typeface="Candara" pitchFamily="34" charset="0"/>
              </a:rPr>
              <a:t>Manipulation</a:t>
            </a:r>
            <a:r>
              <a:rPr lang="nb-NO" b="1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nb-NO" b="1" dirty="0" err="1" smtClean="0">
                <a:solidFill>
                  <a:srgbClr val="FFC000"/>
                </a:solidFill>
                <a:latin typeface="Candara" pitchFamily="34" charset="0"/>
              </a:rPr>
              <a:t>of</a:t>
            </a:r>
            <a:r>
              <a:rPr lang="nb-NO" b="1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nb-NO" b="1" dirty="0" err="1" smtClean="0">
                <a:solidFill>
                  <a:srgbClr val="FFC000"/>
                </a:solidFill>
                <a:latin typeface="Candara" pitchFamily="34" charset="0"/>
              </a:rPr>
              <a:t>simultainety</a:t>
            </a:r>
            <a:r>
              <a:rPr lang="nb-NO" b="1" dirty="0" smtClean="0">
                <a:solidFill>
                  <a:srgbClr val="FFC000"/>
                </a:solidFill>
                <a:latin typeface="Candara" pitchFamily="34" charset="0"/>
              </a:rPr>
              <a:t>	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Multitrack</a:t>
            </a: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recording</a:t>
            </a:r>
            <a:endParaRPr lang="nb-NO" dirty="0" smtClean="0">
              <a:solidFill>
                <a:srgbClr val="FFC0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28662" y="2000240"/>
            <a:ext cx="728667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2400" b="1" dirty="0" smtClean="0">
                <a:solidFill>
                  <a:srgbClr val="FFC000"/>
                </a:solidFill>
                <a:latin typeface="Candara" pitchFamily="34" charset="0"/>
              </a:rPr>
              <a:t>The </a:t>
            </a:r>
            <a:r>
              <a:rPr lang="nb-NO" sz="2400" b="1" dirty="0" err="1" smtClean="0">
                <a:solidFill>
                  <a:srgbClr val="FFC000"/>
                </a:solidFill>
                <a:latin typeface="Candara" pitchFamily="34" charset="0"/>
              </a:rPr>
              <a:t>paradox</a:t>
            </a:r>
            <a:r>
              <a:rPr lang="nb-NO" sz="2400" b="1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nb-NO" sz="2400" b="1" dirty="0" err="1" smtClean="0">
                <a:solidFill>
                  <a:srgbClr val="FFC000"/>
                </a:solidFill>
                <a:latin typeface="Candara" pitchFamily="34" charset="0"/>
              </a:rPr>
              <a:t>of</a:t>
            </a:r>
            <a:r>
              <a:rPr lang="nb-NO" sz="2400" b="1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nb-NO" sz="2400" b="1" dirty="0" err="1" smtClean="0">
                <a:solidFill>
                  <a:srgbClr val="FFC000"/>
                </a:solidFill>
                <a:latin typeface="Candara" pitchFamily="34" charset="0"/>
              </a:rPr>
              <a:t>High</a:t>
            </a:r>
            <a:r>
              <a:rPr lang="nb-NO" sz="2400" b="1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nb-NO" sz="2400" b="1" dirty="0" err="1" smtClean="0">
                <a:solidFill>
                  <a:srgbClr val="FFC000"/>
                </a:solidFill>
                <a:latin typeface="Candara" pitchFamily="34" charset="0"/>
              </a:rPr>
              <a:t>Fidelity</a:t>
            </a:r>
            <a:r>
              <a:rPr lang="nb-NO" sz="2400" b="1" dirty="0" smtClean="0">
                <a:solidFill>
                  <a:srgbClr val="FFC000"/>
                </a:solidFill>
                <a:latin typeface="Candara" pitchFamily="34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nb-NO" b="1" dirty="0" smtClean="0">
              <a:solidFill>
                <a:srgbClr val="FFC000"/>
              </a:solidFill>
              <a:latin typeface="Candara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nb-NO" b="1" dirty="0" smtClean="0">
              <a:solidFill>
                <a:srgbClr val="FFC000"/>
              </a:solidFill>
              <a:latin typeface="Candara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nb-NO" b="1" dirty="0" smtClean="0">
              <a:solidFill>
                <a:srgbClr val="FFC000"/>
              </a:solidFill>
              <a:latin typeface="Candara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The 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picture</a:t>
            </a: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 (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of</a:t>
            </a: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the</a:t>
            </a: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session</a:t>
            </a: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) 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was</a:t>
            </a: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seemingly</a:t>
            </a: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 more and more transparent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But</a:t>
            </a: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 in 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reality</a:t>
            </a: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the</a:t>
            </a: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picture</a:t>
            </a: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became</a:t>
            </a: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  more and more 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opaque</a:t>
            </a:r>
            <a:endParaRPr lang="nb-NO" dirty="0" smtClean="0">
              <a:solidFill>
                <a:srgbClr val="FFC000"/>
              </a:solidFill>
              <a:latin typeface="Candara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nb-NO" dirty="0" smtClean="0">
              <a:solidFill>
                <a:srgbClr val="FFC000"/>
              </a:solidFill>
              <a:latin typeface="Candara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Like 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the</a:t>
            </a: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transition</a:t>
            </a: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 from a 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photo</a:t>
            </a: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 to a </a:t>
            </a:r>
            <a:r>
              <a:rPr lang="nb-NO" dirty="0" err="1" smtClean="0">
                <a:solidFill>
                  <a:srgbClr val="FFC000"/>
                </a:solidFill>
                <a:latin typeface="Candara" pitchFamily="34" charset="0"/>
              </a:rPr>
              <a:t>painting</a:t>
            </a:r>
            <a:r>
              <a:rPr lang="nb-NO" dirty="0" smtClean="0">
                <a:solidFill>
                  <a:srgbClr val="FFC000"/>
                </a:solidFill>
                <a:latin typeface="Candara" pitchFamily="34" charset="0"/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harm.rhul.ac.uk/history/images/pubimg/full/Beardsley.Elgar_acoustic_se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573" y="0"/>
            <a:ext cx="8647074" cy="6858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 duot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593" y="0"/>
            <a:ext cx="8648813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3643</TotalTime>
  <Words>171</Words>
  <Application>Microsoft Office PowerPoint</Application>
  <PresentationFormat>On-screen Show (4:3)</PresentationFormat>
  <Paragraphs>43</Paragraphs>
  <Slides>14</Slides>
  <Notes>1</Notes>
  <HiddenSlides>3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Norges Musikkhøgskole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tore</dc:creator>
  <cp:lastModifiedBy>tore</cp:lastModifiedBy>
  <cp:revision>326</cp:revision>
  <dcterms:created xsi:type="dcterms:W3CDTF">2010-04-25T17:15:21Z</dcterms:created>
  <dcterms:modified xsi:type="dcterms:W3CDTF">2010-05-22T17:24:12Z</dcterms:modified>
</cp:coreProperties>
</file>